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6"/>
  </p:notesMasterIdLst>
  <p:sldIdLst>
    <p:sldId id="256" r:id="rId2"/>
    <p:sldId id="268" r:id="rId3"/>
    <p:sldId id="257" r:id="rId4"/>
    <p:sldId id="258" r:id="rId5"/>
    <p:sldId id="259" r:id="rId6"/>
    <p:sldId id="260" r:id="rId7"/>
    <p:sldId id="261" r:id="rId8"/>
    <p:sldId id="262" r:id="rId9"/>
    <p:sldId id="263" r:id="rId10"/>
    <p:sldId id="264" r:id="rId11"/>
    <p:sldId id="265" r:id="rId12"/>
    <p:sldId id="266" r:id="rId13"/>
    <p:sldId id="269"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9" autoAdjust="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A54CE7-B8DF-4F98-A21E-E56E411D9CD5}" type="datetimeFigureOut">
              <a:rPr lang="en-US" smtClean="0"/>
              <a:t>12/17/2018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450512-7A38-4DFE-8CC8-F60B9BB6D38D}" type="slidenum">
              <a:rPr lang="en-US" smtClean="0"/>
              <a:t>‹#›</a:t>
            </a:fld>
            <a:endParaRPr lang="en-US"/>
          </a:p>
        </p:txBody>
      </p:sp>
    </p:spTree>
    <p:extLst>
      <p:ext uri="{BB962C8B-B14F-4D97-AF65-F5344CB8AC3E}">
        <p14:creationId xmlns:p14="http://schemas.microsoft.com/office/powerpoint/2010/main" val="2784441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a:t>
            </a:r>
            <a:r>
              <a:rPr lang="en-US" baseline="0" dirty="0" smtClean="0"/>
              <a:t> presentation introduces you to offensive security tools </a:t>
            </a:r>
          </a:p>
          <a:p>
            <a:pPr marL="171450" indent="-171450">
              <a:buFont typeface="Arial" panose="020B0604020202020204" pitchFamily="34" charset="0"/>
              <a:buChar char="•"/>
            </a:pPr>
            <a:r>
              <a:rPr lang="en-US" baseline="0" dirty="0" smtClean="0"/>
              <a:t>It also looks at the common examples of offensive security tools available and can be used in hacking and also testing </a:t>
            </a:r>
            <a:r>
              <a:rPr lang="en-US" baseline="0" dirty="0" err="1" smtClean="0"/>
              <a:t>networl</a:t>
            </a:r>
            <a:r>
              <a:rPr lang="en-US" baseline="0" dirty="0" smtClean="0"/>
              <a:t> vulnerability</a:t>
            </a:r>
          </a:p>
          <a:p>
            <a:pPr marL="171450" indent="-171450">
              <a:buFont typeface="Arial" panose="020B0604020202020204" pitchFamily="34" charset="0"/>
              <a:buChar char="•"/>
            </a:pPr>
            <a:r>
              <a:rPr lang="en-US" baseline="0" dirty="0" smtClean="0"/>
              <a:t>The presentation will also look deep into </a:t>
            </a:r>
            <a:r>
              <a:rPr lang="en-US" baseline="0" dirty="0" err="1" smtClean="0"/>
              <a:t>metasploit</a:t>
            </a:r>
            <a:r>
              <a:rPr lang="en-US" baseline="0" dirty="0" smtClean="0"/>
              <a:t> framework and how it is used to test system vulnerabilities as well as how one can defend themselves against any </a:t>
            </a:r>
            <a:r>
              <a:rPr lang="en-US" baseline="0" dirty="0" err="1" smtClean="0"/>
              <a:t>metasploit</a:t>
            </a:r>
            <a:r>
              <a:rPr lang="en-US" baseline="0" dirty="0" smtClean="0"/>
              <a:t> attacks.</a:t>
            </a: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2</a:t>
            </a:fld>
            <a:endParaRPr lang="en-US"/>
          </a:p>
        </p:txBody>
      </p:sp>
    </p:spTree>
    <p:extLst>
      <p:ext uri="{BB962C8B-B14F-4D97-AF65-F5344CB8AC3E}">
        <p14:creationId xmlns:p14="http://schemas.microsoft.com/office/powerpoint/2010/main" val="3129669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Offensive security</a:t>
            </a:r>
            <a:r>
              <a:rPr lang="en-US" baseline="0" dirty="0" smtClean="0"/>
              <a:t> tools can be described as tools that are used by system administrators to test network capability to withstand attacks.</a:t>
            </a:r>
          </a:p>
          <a:p>
            <a:pPr marL="171450" indent="-171450">
              <a:buFont typeface="Arial" panose="020B0604020202020204" pitchFamily="34" charset="0"/>
              <a:buChar char="•"/>
            </a:pPr>
            <a:r>
              <a:rPr lang="en-US" baseline="0" dirty="0" smtClean="0"/>
              <a:t>These tools are also used to identify test network vulnerabilities and they can be patched with latest version of </a:t>
            </a:r>
            <a:r>
              <a:rPr lang="en-US" baseline="0" dirty="0" err="1" smtClean="0"/>
              <a:t>softwares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3</a:t>
            </a:fld>
            <a:endParaRPr lang="en-US"/>
          </a:p>
        </p:txBody>
      </p:sp>
    </p:spTree>
    <p:extLst>
      <p:ext uri="{BB962C8B-B14F-4D97-AF65-F5344CB8AC3E}">
        <p14:creationId xmlns:p14="http://schemas.microsoft.com/office/powerpoint/2010/main" val="16174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Some examples</a:t>
            </a:r>
            <a:r>
              <a:rPr lang="en-US" baseline="0" dirty="0" smtClean="0"/>
              <a:t> of offensive security tools include </a:t>
            </a:r>
            <a:r>
              <a:rPr lang="en-US" baseline="0" dirty="0" err="1" smtClean="0"/>
              <a:t>Metasploit</a:t>
            </a:r>
            <a:r>
              <a:rPr lang="en-US" baseline="0" dirty="0" smtClean="0"/>
              <a:t> framework which will be our main focus on the presentation</a:t>
            </a:r>
          </a:p>
          <a:p>
            <a:pPr marL="171450" indent="-171450">
              <a:buFont typeface="Arial" panose="020B0604020202020204" pitchFamily="34" charset="0"/>
              <a:buChar char="•"/>
            </a:pPr>
            <a:r>
              <a:rPr lang="en-US" baseline="0" dirty="0" smtClean="0"/>
              <a:t>The other offensive security tools include Ettercap, </a:t>
            </a:r>
            <a:r>
              <a:rPr lang="en-US" baseline="0" dirty="0" err="1" smtClean="0"/>
              <a:t>sslstrip</a:t>
            </a:r>
            <a:r>
              <a:rPr lang="en-US" baseline="0" dirty="0" smtClean="0"/>
              <a:t>, tor </a:t>
            </a:r>
            <a:r>
              <a:rPr lang="en-US" baseline="0" dirty="0" err="1" smtClean="0"/>
              <a:t>network,social</a:t>
            </a:r>
            <a:r>
              <a:rPr lang="en-US" baseline="0" dirty="0" smtClean="0"/>
              <a:t> engineering toolkit, </a:t>
            </a:r>
            <a:r>
              <a:rPr lang="en-US" baseline="0" dirty="0" err="1" smtClean="0"/>
              <a:t>sqlmap,aircrack</a:t>
            </a:r>
            <a:r>
              <a:rPr lang="en-US" baseline="0" dirty="0" smtClean="0"/>
              <a:t> ,</a:t>
            </a:r>
            <a:r>
              <a:rPr lang="en-US" baseline="0" dirty="0" err="1" smtClean="0"/>
              <a:t>cain</a:t>
            </a:r>
            <a:r>
              <a:rPr lang="en-US" baseline="0" dirty="0" smtClean="0"/>
              <a:t> and </a:t>
            </a:r>
            <a:r>
              <a:rPr lang="en-US" baseline="0" dirty="0" err="1" smtClean="0"/>
              <a:t>abel</a:t>
            </a:r>
            <a:r>
              <a:rPr lang="en-US" baseline="0" dirty="0" smtClean="0"/>
              <a:t>. </a:t>
            </a:r>
          </a:p>
          <a:p>
            <a:pPr marL="171450" indent="-171450">
              <a:buFont typeface="Arial" panose="020B0604020202020204" pitchFamily="34" charset="0"/>
              <a:buChar char="•"/>
            </a:pPr>
            <a:r>
              <a:rPr lang="en-US" baseline="0" dirty="0" smtClean="0"/>
              <a:t>These are offensive security tools that can be used at different instances either to test system auditing or even hacking which is illegal.</a:t>
            </a: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4</a:t>
            </a:fld>
            <a:endParaRPr lang="en-US"/>
          </a:p>
        </p:txBody>
      </p:sp>
    </p:spTree>
    <p:extLst>
      <p:ext uri="{BB962C8B-B14F-4D97-AF65-F5344CB8AC3E}">
        <p14:creationId xmlns:p14="http://schemas.microsoft.com/office/powerpoint/2010/main" val="2783485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err="1" smtClean="0"/>
              <a:t>Metasploit</a:t>
            </a:r>
            <a:r>
              <a:rPr lang="en-US" baseline="0" dirty="0" smtClean="0"/>
              <a:t> framework is an offensive security tool that was created by H.D Moore back in 2003</a:t>
            </a:r>
          </a:p>
          <a:p>
            <a:pPr marL="171450" indent="-171450">
              <a:buFont typeface="Arial" panose="020B0604020202020204" pitchFamily="34" charset="0"/>
              <a:buChar char="•"/>
            </a:pPr>
            <a:r>
              <a:rPr lang="en-US" baseline="0" dirty="0" smtClean="0"/>
              <a:t>It is an open source platform that basically supports system vulnerability research and its how to manage them any vulnerability if any identified</a:t>
            </a:r>
          </a:p>
          <a:p>
            <a:pPr marL="171450" indent="-171450">
              <a:buFont typeface="Arial" panose="020B0604020202020204" pitchFamily="34" charset="0"/>
              <a:buChar char="•"/>
            </a:pPr>
            <a:r>
              <a:rPr lang="en-US" baseline="0" dirty="0" smtClean="0"/>
              <a:t>It also creates a custom security tool that can be used to break into remote systems for </a:t>
            </a:r>
            <a:r>
              <a:rPr lang="en-US" baseline="0" dirty="0" err="1" smtClean="0"/>
              <a:t>reaserch</a:t>
            </a:r>
            <a:r>
              <a:rPr lang="en-US" baseline="0" dirty="0" smtClean="0"/>
              <a:t> purposes.</a:t>
            </a: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5</a:t>
            </a:fld>
            <a:endParaRPr lang="en-US"/>
          </a:p>
        </p:txBody>
      </p:sp>
    </p:spTree>
    <p:extLst>
      <p:ext uri="{BB962C8B-B14F-4D97-AF65-F5344CB8AC3E}">
        <p14:creationId xmlns:p14="http://schemas.microsoft.com/office/powerpoint/2010/main" val="3182405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most cases system administrators</a:t>
            </a:r>
            <a:r>
              <a:rPr lang="en-US" baseline="0" dirty="0" smtClean="0"/>
              <a:t> uses </a:t>
            </a:r>
            <a:r>
              <a:rPr lang="en-US" baseline="0" dirty="0" err="1" smtClean="0"/>
              <a:t>Metasploit</a:t>
            </a:r>
            <a:r>
              <a:rPr lang="en-US" baseline="0" dirty="0" smtClean="0"/>
              <a:t> framework to identify system vulnerabilities </a:t>
            </a:r>
          </a:p>
          <a:p>
            <a:pPr marL="171450" indent="-171450">
              <a:buFont typeface="Arial" panose="020B0604020202020204" pitchFamily="34" charset="0"/>
              <a:buChar char="•"/>
            </a:pPr>
            <a:r>
              <a:rPr lang="en-US" baseline="0" dirty="0" smtClean="0"/>
              <a:t>In addition, it is used to develop an exploit that that identifies and documents all the system vulnerabilities  and they can be addressed.</a:t>
            </a:r>
          </a:p>
          <a:p>
            <a:pPr marL="171450" indent="-171450">
              <a:buFont typeface="Arial" panose="020B0604020202020204" pitchFamily="34" charset="0"/>
              <a:buChar char="•"/>
            </a:pPr>
            <a:r>
              <a:rPr lang="en-US" baseline="0" dirty="0" smtClean="0"/>
              <a:t>Since it is appropriate for breaking into networks, it creates backdoors for maintaining access incase of </a:t>
            </a:r>
            <a:r>
              <a:rPr lang="en-US" baseline="0" smtClean="0"/>
              <a:t>system attacks.</a:t>
            </a:r>
            <a:endParaRPr lang="en-US" baseline="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6</a:t>
            </a:fld>
            <a:endParaRPr lang="en-US"/>
          </a:p>
        </p:txBody>
      </p:sp>
    </p:spTree>
    <p:extLst>
      <p:ext uri="{BB962C8B-B14F-4D97-AF65-F5344CB8AC3E}">
        <p14:creationId xmlns:p14="http://schemas.microsoft.com/office/powerpoint/2010/main" val="386968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err="1" smtClean="0"/>
              <a:t>Metasploit</a:t>
            </a:r>
            <a:r>
              <a:rPr lang="en-US" baseline="0" dirty="0" smtClean="0"/>
              <a:t> framework offers the system administrator with a platform for penetration test of a network in a bid to test its capabilities.</a:t>
            </a:r>
          </a:p>
          <a:p>
            <a:pPr marL="171450" indent="-171450">
              <a:buFont typeface="Arial" panose="020B0604020202020204" pitchFamily="34" charset="0"/>
              <a:buChar char="•"/>
            </a:pPr>
            <a:r>
              <a:rPr lang="en-US" baseline="0" dirty="0" smtClean="0"/>
              <a:t>In other words the </a:t>
            </a:r>
            <a:r>
              <a:rPr lang="en-US" baseline="0" dirty="0" err="1" smtClean="0"/>
              <a:t>metasploit</a:t>
            </a:r>
            <a:r>
              <a:rPr lang="en-US" baseline="0" dirty="0" smtClean="0"/>
              <a:t> can be used to create an exploit that is </a:t>
            </a:r>
            <a:r>
              <a:rPr lang="en-US" baseline="0" dirty="0" err="1" smtClean="0"/>
              <a:t>automoted</a:t>
            </a:r>
            <a:r>
              <a:rPr lang="en-US" baseline="0" dirty="0" smtClean="0"/>
              <a:t> and prints a screenshot of the system status.</a:t>
            </a: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7</a:t>
            </a:fld>
            <a:endParaRPr lang="en-US"/>
          </a:p>
        </p:txBody>
      </p:sp>
    </p:spTree>
    <p:extLst>
      <p:ext uri="{BB962C8B-B14F-4D97-AF65-F5344CB8AC3E}">
        <p14:creationId xmlns:p14="http://schemas.microsoft.com/office/powerpoint/2010/main" val="2354034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a:t>
            </a:r>
            <a:r>
              <a:rPr lang="en-US" baseline="0" dirty="0" smtClean="0"/>
              <a:t> regards to attacking or the operation of the </a:t>
            </a:r>
            <a:r>
              <a:rPr lang="en-US" baseline="0" dirty="0" err="1" smtClean="0"/>
              <a:t>metasploit</a:t>
            </a:r>
            <a:r>
              <a:rPr lang="en-US" baseline="0" dirty="0" smtClean="0"/>
              <a:t> framework it can target networks security levels trying to test its vulnerabilities</a:t>
            </a:r>
          </a:p>
          <a:p>
            <a:pPr marL="171450" indent="-171450">
              <a:buFont typeface="Arial" panose="020B0604020202020204" pitchFamily="34" charset="0"/>
              <a:buChar char="•"/>
            </a:pPr>
            <a:r>
              <a:rPr lang="en-US" baseline="0" dirty="0" smtClean="0"/>
              <a:t>It can be used to hack computer networks with an aim of acquiring more information of the system once inside.</a:t>
            </a:r>
          </a:p>
          <a:p>
            <a:pPr marL="171450" indent="-171450">
              <a:buFont typeface="Arial" panose="020B0604020202020204" pitchFamily="34" charset="0"/>
              <a:buChar char="•"/>
            </a:pPr>
            <a:r>
              <a:rPr lang="en-US" baseline="0" dirty="0" smtClean="0"/>
              <a:t>In addition to hacking </a:t>
            </a:r>
            <a:r>
              <a:rPr lang="en-US" baseline="0" dirty="0" err="1" smtClean="0"/>
              <a:t>hacking</a:t>
            </a:r>
            <a:r>
              <a:rPr lang="en-US" baseline="0" dirty="0" smtClean="0"/>
              <a:t> computer networks, the framework can be used to penetrate through operating systems and other system applications at the same time. </a:t>
            </a: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8</a:t>
            </a:fld>
            <a:endParaRPr lang="en-US"/>
          </a:p>
        </p:txBody>
      </p:sp>
    </p:spTree>
    <p:extLst>
      <p:ext uri="{BB962C8B-B14F-4D97-AF65-F5344CB8AC3E}">
        <p14:creationId xmlns:p14="http://schemas.microsoft.com/office/powerpoint/2010/main" val="2840237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platform can</a:t>
            </a:r>
            <a:r>
              <a:rPr lang="en-US" baseline="0" dirty="0" smtClean="0"/>
              <a:t> be used in a project since it provides system administrators and auditors with tools for automation and comparison of program vulnerabilities.</a:t>
            </a:r>
          </a:p>
          <a:p>
            <a:pPr marL="171450" indent="-171450">
              <a:buFont typeface="Arial" panose="020B0604020202020204" pitchFamily="34" charset="0"/>
              <a:buChar char="•"/>
            </a:pPr>
            <a:r>
              <a:rPr lang="en-US" baseline="0" dirty="0" smtClean="0"/>
              <a:t>Hackers can as well use </a:t>
            </a:r>
            <a:r>
              <a:rPr lang="en-US" baseline="0" dirty="0" err="1" smtClean="0"/>
              <a:t>Metasploit</a:t>
            </a:r>
            <a:r>
              <a:rPr lang="en-US" baseline="0" dirty="0" smtClean="0"/>
              <a:t> to launch attacks on networks with an aim of carrying out malicious activities.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9</a:t>
            </a:fld>
            <a:endParaRPr lang="en-US"/>
          </a:p>
        </p:txBody>
      </p:sp>
    </p:spTree>
    <p:extLst>
      <p:ext uri="{BB962C8B-B14F-4D97-AF65-F5344CB8AC3E}">
        <p14:creationId xmlns:p14="http://schemas.microsoft.com/office/powerpoint/2010/main" val="1237307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When</a:t>
            </a:r>
            <a:r>
              <a:rPr lang="en-US" baseline="0" dirty="0" smtClean="0"/>
              <a:t> using </a:t>
            </a:r>
            <a:r>
              <a:rPr lang="en-US" baseline="0" dirty="0" err="1" smtClean="0"/>
              <a:t>Metasploit</a:t>
            </a:r>
            <a:r>
              <a:rPr lang="en-US" baseline="0" dirty="0" smtClean="0"/>
              <a:t> framework the first step is to configure an exploit that will be channeled to its target system</a:t>
            </a:r>
          </a:p>
          <a:p>
            <a:pPr marL="171450" indent="-171450">
              <a:buFont typeface="Arial" panose="020B0604020202020204" pitchFamily="34" charset="0"/>
              <a:buChar char="•"/>
            </a:pPr>
            <a:r>
              <a:rPr lang="en-US" baseline="0" dirty="0" smtClean="0"/>
              <a:t>The second  step is checking whether the target is vulnerable for the attack using the exploit</a:t>
            </a:r>
          </a:p>
          <a:p>
            <a:pPr marL="171450" indent="-171450">
              <a:buFont typeface="Arial" panose="020B0604020202020204" pitchFamily="34" charset="0"/>
              <a:buChar char="•"/>
            </a:pPr>
            <a:r>
              <a:rPr lang="en-US" baseline="0" dirty="0" smtClean="0"/>
              <a:t>The fourth step is simply configuring the payload that will automatically get back to the sender once it has installed adware to the host</a:t>
            </a:r>
          </a:p>
          <a:p>
            <a:pPr marL="171450" indent="-171450">
              <a:buFont typeface="Arial" panose="020B0604020202020204" pitchFamily="34" charset="0"/>
              <a:buChar char="•"/>
            </a:pPr>
            <a:r>
              <a:rPr lang="en-US" baseline="0" dirty="0" smtClean="0"/>
              <a:t>The fourth step is choosing the encoding technique once the exploit has been inserted to accomplish its objective</a:t>
            </a:r>
          </a:p>
          <a:p>
            <a:pPr marL="171450" indent="-171450">
              <a:buFont typeface="Arial" panose="020B0604020202020204" pitchFamily="34" charset="0"/>
              <a:buChar char="•"/>
            </a:pPr>
            <a:r>
              <a:rPr lang="en-US" baseline="0" dirty="0" smtClean="0"/>
              <a:t>The </a:t>
            </a:r>
            <a:r>
              <a:rPr lang="en-US" baseline="0" dirty="0" err="1" smtClean="0"/>
              <a:t>the</a:t>
            </a:r>
            <a:r>
              <a:rPr lang="en-US" baseline="0" dirty="0" smtClean="0"/>
              <a:t> final step is to execute its exploit.  </a:t>
            </a: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10</a:t>
            </a:fld>
            <a:endParaRPr lang="en-US"/>
          </a:p>
        </p:txBody>
      </p:sp>
    </p:spTree>
    <p:extLst>
      <p:ext uri="{BB962C8B-B14F-4D97-AF65-F5344CB8AC3E}">
        <p14:creationId xmlns:p14="http://schemas.microsoft.com/office/powerpoint/2010/main" val="2858283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Metasploits</a:t>
            </a:r>
            <a:r>
              <a:rPr lang="en-US" dirty="0" smtClean="0"/>
              <a:t> can</a:t>
            </a:r>
            <a:r>
              <a:rPr lang="en-US" baseline="0" dirty="0" smtClean="0"/>
              <a:t> be used by hackers, exploit workers, payload writers when carrying out system testing, hacking as well as auditing system vulnerabilities</a:t>
            </a:r>
          </a:p>
          <a:p>
            <a:pPr marL="171450" indent="-171450">
              <a:buFont typeface="Arial" panose="020B0604020202020204" pitchFamily="34" charset="0"/>
              <a:buChar char="•"/>
            </a:pPr>
            <a:r>
              <a:rPr lang="en-US" baseline="0" dirty="0" err="1" smtClean="0"/>
              <a:t>Metasploits</a:t>
            </a:r>
            <a:r>
              <a:rPr lang="en-US" baseline="0" dirty="0" smtClean="0"/>
              <a:t> can be used in a number of platforms to run which include </a:t>
            </a:r>
            <a:r>
              <a:rPr lang="en-US" baseline="0" dirty="0" err="1" smtClean="0"/>
              <a:t>linux</a:t>
            </a:r>
            <a:r>
              <a:rPr lang="en-US" baseline="0" dirty="0" smtClean="0"/>
              <a:t>, windows and even the OS X</a:t>
            </a:r>
          </a:p>
          <a:p>
            <a:pPr marL="171450" indent="-171450">
              <a:buFont typeface="Arial" panose="020B0604020202020204" pitchFamily="34" charset="0"/>
              <a:buChar char="•"/>
            </a:pPr>
            <a:r>
              <a:rPr lang="en-US" baseline="0" dirty="0" smtClean="0"/>
              <a:t>For an attack to be carried out </a:t>
            </a:r>
            <a:r>
              <a:rPr lang="en-US" baseline="0" dirty="0" err="1" smtClean="0"/>
              <a:t>succesfully</a:t>
            </a:r>
            <a:r>
              <a:rPr lang="en-US" baseline="0" dirty="0" smtClean="0"/>
              <a:t>, some information such as the version of the operating system on which the network is running is required. </a:t>
            </a: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11</a:t>
            </a:fld>
            <a:endParaRPr lang="en-US"/>
          </a:p>
        </p:txBody>
      </p:sp>
    </p:spTree>
    <p:extLst>
      <p:ext uri="{BB962C8B-B14F-4D97-AF65-F5344CB8AC3E}">
        <p14:creationId xmlns:p14="http://schemas.microsoft.com/office/powerpoint/2010/main" val="2264387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as much</a:t>
            </a:r>
            <a:r>
              <a:rPr lang="en-US" baseline="0" dirty="0" smtClean="0"/>
              <a:t> as the </a:t>
            </a:r>
            <a:r>
              <a:rPr lang="en-US" baseline="0" dirty="0" err="1" smtClean="0"/>
              <a:t>Metasploits</a:t>
            </a:r>
            <a:r>
              <a:rPr lang="en-US" baseline="0" dirty="0" smtClean="0"/>
              <a:t> can be used for penetration testing for networks, it can be used to be hacked criminals and therefore it is important to protect the network through keeping updated software, using strong passwords and ensure that services that are deployed on the system have secure configurations.</a:t>
            </a: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12</a:t>
            </a:fld>
            <a:endParaRPr lang="en-US"/>
          </a:p>
        </p:txBody>
      </p:sp>
    </p:spTree>
    <p:extLst>
      <p:ext uri="{BB962C8B-B14F-4D97-AF65-F5344CB8AC3E}">
        <p14:creationId xmlns:p14="http://schemas.microsoft.com/office/powerpoint/2010/main" val="2936588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To</a:t>
            </a:r>
            <a:r>
              <a:rPr lang="en-US" baseline="0" dirty="0" smtClean="0"/>
              <a:t> conclude, </a:t>
            </a:r>
            <a:r>
              <a:rPr lang="en-US" baseline="0" dirty="0" err="1" smtClean="0"/>
              <a:t>metasploit</a:t>
            </a:r>
            <a:r>
              <a:rPr lang="en-US" baseline="0" dirty="0" smtClean="0"/>
              <a:t> framework can be a very offensive security tool when testing a network capabilities against attacks. However, if not used in a professional manner it can possibly cause serious damage to networks hence paralyzing business operations and some extend extreme losses.</a:t>
            </a:r>
            <a:endParaRPr lang="en-US" dirty="0"/>
          </a:p>
        </p:txBody>
      </p:sp>
      <p:sp>
        <p:nvSpPr>
          <p:cNvPr id="4" name="Slide Number Placeholder 3"/>
          <p:cNvSpPr>
            <a:spLocks noGrp="1"/>
          </p:cNvSpPr>
          <p:nvPr>
            <p:ph type="sldNum" sz="quarter" idx="10"/>
          </p:nvPr>
        </p:nvSpPr>
        <p:spPr/>
        <p:txBody>
          <a:bodyPr/>
          <a:lstStyle/>
          <a:p>
            <a:fld id="{C7450512-7A38-4DFE-8CC8-F60B9BB6D38D}" type="slidenum">
              <a:rPr lang="en-US" smtClean="0"/>
              <a:t>13</a:t>
            </a:fld>
            <a:endParaRPr lang="en-US"/>
          </a:p>
        </p:txBody>
      </p:sp>
    </p:spTree>
    <p:extLst>
      <p:ext uri="{BB962C8B-B14F-4D97-AF65-F5344CB8AC3E}">
        <p14:creationId xmlns:p14="http://schemas.microsoft.com/office/powerpoint/2010/main" val="55195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BA85611F-E5ED-45D6-A1A4-D8129573D7CE}" type="datetimeFigureOut">
              <a:rPr lang="en-US" smtClean="0"/>
              <a:t>12/17/2018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96CAC01-5C36-4135-83AD-D4C3C696ED2E}"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BA85611F-E5ED-45D6-A1A4-D8129573D7CE}"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96CAC01-5C36-4135-83AD-D4C3C696ED2E}"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BA85611F-E5ED-45D6-A1A4-D8129573D7CE}" type="datetimeFigureOut">
              <a:rPr lang="en-US" smtClean="0"/>
              <a:t>12/17/2018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96CAC01-5C36-4135-83AD-D4C3C696ED2E}"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BA85611F-E5ED-45D6-A1A4-D8129573D7CE}" type="datetimeFigureOut">
              <a:rPr lang="en-US" smtClean="0"/>
              <a:t>12/17/2018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6CAC01-5C36-4135-83AD-D4C3C696ED2E}"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BA85611F-E5ED-45D6-A1A4-D8129573D7CE}" type="datetimeFigureOut">
              <a:rPr lang="en-US" smtClean="0"/>
              <a:t>12/17/2018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96CAC01-5C36-4135-83AD-D4C3C696ED2E}"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A85611F-E5ED-45D6-A1A4-D8129573D7CE}" type="datetimeFigureOut">
              <a:rPr lang="en-US" smtClean="0"/>
              <a:t>12/17/2018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96CAC01-5C36-4135-83AD-D4C3C696ED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BA85611F-E5ED-45D6-A1A4-D8129573D7CE}" type="datetimeFigureOut">
              <a:rPr lang="en-US" smtClean="0"/>
              <a:t>12/17/2018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96CAC01-5C36-4135-83AD-D4C3C696ED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96CAC01-5C36-4135-83AD-D4C3C696ED2E}"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BA85611F-E5ED-45D6-A1A4-D8129573D7CE}" type="datetimeFigureOut">
              <a:rPr lang="en-US" smtClean="0"/>
              <a:t>12/17/2018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96CAC01-5C36-4135-83AD-D4C3C696ED2E}"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BA85611F-E5ED-45D6-A1A4-D8129573D7CE}" type="datetimeFigureOut">
              <a:rPr lang="en-US" smtClean="0"/>
              <a:t>12/17/2018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A85611F-E5ED-45D6-A1A4-D8129573D7CE}"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6CAC01-5C36-4135-83AD-D4C3C696ED2E}"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96CAC01-5C36-4135-83AD-D4C3C696ED2E}"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A85611F-E5ED-45D6-A1A4-D8129573D7CE}" type="datetimeFigureOut">
              <a:rPr lang="en-US" smtClean="0"/>
              <a:t>12/17/2018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A85611F-E5ED-45D6-A1A4-D8129573D7CE}" type="datetimeFigureOut">
              <a:rPr lang="en-US" smtClean="0"/>
              <a:t>12/17/2018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96CAC01-5C36-4135-83AD-D4C3C696ED2E}"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ctrTitle"/>
          </p:nvPr>
        </p:nvSpPr>
        <p:spPr/>
        <p:txBody>
          <a:bodyPr>
            <a:normAutofit/>
          </a:bodyPr>
          <a:lstStyle/>
          <a:p>
            <a:r>
              <a:rPr lang="en-US" sz="6000" b="1" dirty="0" smtClean="0">
                <a:latin typeface="Times New Roman" panose="02020603050405020304" pitchFamily="18" charset="0"/>
                <a:cs typeface="Times New Roman" panose="02020603050405020304" pitchFamily="18" charset="0"/>
              </a:rPr>
              <a:t>Offensive Security </a:t>
            </a:r>
            <a:r>
              <a:rPr lang="en-US" sz="6000" b="1" dirty="0">
                <a:latin typeface="Times New Roman" panose="02020603050405020304" pitchFamily="18" charset="0"/>
                <a:cs typeface="Times New Roman" panose="02020603050405020304" pitchFamily="18" charset="0"/>
              </a:rPr>
              <a:t>T</a:t>
            </a:r>
            <a:r>
              <a:rPr lang="en-US" sz="6000" b="1" dirty="0" smtClean="0">
                <a:latin typeface="Times New Roman" panose="02020603050405020304" pitchFamily="18" charset="0"/>
                <a:cs typeface="Times New Roman" panose="02020603050405020304" pitchFamily="18" charset="0"/>
              </a:rPr>
              <a:t>ool</a:t>
            </a:r>
            <a:endParaRPr lang="en-US" sz="60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133600"/>
            <a:ext cx="8839200" cy="4289323"/>
          </a:xfrm>
          <a:prstGeom prst="rect">
            <a:avLst/>
          </a:prstGeom>
        </p:spPr>
      </p:pic>
    </p:spTree>
    <p:extLst>
      <p:ext uri="{BB962C8B-B14F-4D97-AF65-F5344CB8AC3E}">
        <p14:creationId xmlns:p14="http://schemas.microsoft.com/office/powerpoint/2010/main" val="2516936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Offensive security tool overview</a:t>
            </a:r>
            <a:endParaRPr lang="en-US" dirty="0"/>
          </a:p>
        </p:txBody>
      </p:sp>
      <p:sp>
        <p:nvSpPr>
          <p:cNvPr id="3" name="Content Placeholder 2"/>
          <p:cNvSpPr>
            <a:spLocks noGrp="1"/>
          </p:cNvSpPr>
          <p:nvPr>
            <p:ph sz="quarter" idx="1"/>
          </p:nvPr>
        </p:nvSpPr>
        <p:spPr>
          <a:xfrm>
            <a:off x="304800" y="2819400"/>
            <a:ext cx="8503920" cy="3581400"/>
          </a:xfrm>
        </p:spPr>
        <p:txBody>
          <a:bodyPr>
            <a:normAutofit lnSpcReduction="10000"/>
          </a:bodyPr>
          <a:lstStyle/>
          <a:p>
            <a:r>
              <a:rPr lang="en-US" dirty="0" smtClean="0"/>
              <a:t>An introduction to offensive security tool</a:t>
            </a:r>
          </a:p>
          <a:p>
            <a:r>
              <a:rPr lang="en-US" dirty="0" smtClean="0"/>
              <a:t>Examples of offensive security tools used today</a:t>
            </a:r>
          </a:p>
          <a:p>
            <a:r>
              <a:rPr lang="en-US" dirty="0" smtClean="0"/>
              <a:t>Focus on </a:t>
            </a:r>
            <a:r>
              <a:rPr lang="en-US" dirty="0" err="1" smtClean="0"/>
              <a:t>Metasploit</a:t>
            </a:r>
            <a:r>
              <a:rPr lang="en-US" dirty="0" smtClean="0"/>
              <a:t> framework as an offensive security tool</a:t>
            </a:r>
          </a:p>
          <a:p>
            <a:r>
              <a:rPr lang="en-US" dirty="0" smtClean="0"/>
              <a:t>What does it do?</a:t>
            </a:r>
          </a:p>
          <a:p>
            <a:r>
              <a:rPr lang="en-US" dirty="0" smtClean="0"/>
              <a:t>What can it be used to attack?</a:t>
            </a:r>
          </a:p>
          <a:p>
            <a:r>
              <a:rPr lang="en-US" dirty="0" smtClean="0"/>
              <a:t>When it can be used?</a:t>
            </a:r>
          </a:p>
          <a:p>
            <a:r>
              <a:rPr lang="en-US" dirty="0" smtClean="0"/>
              <a:t>How to defend against </a:t>
            </a:r>
            <a:r>
              <a:rPr lang="en-US" dirty="0" err="1" smtClean="0"/>
              <a:t>Metasploit</a:t>
            </a:r>
            <a:r>
              <a:rPr lang="en-US" dirty="0" smtClean="0"/>
              <a:t> framework exploit</a:t>
            </a:r>
          </a:p>
          <a:p>
            <a:endParaRPr lang="en-US" dirty="0" smtClean="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990600"/>
            <a:ext cx="8839200" cy="1828800"/>
          </a:xfrm>
          <a:prstGeom prst="rect">
            <a:avLst/>
          </a:prstGeom>
        </p:spPr>
      </p:pic>
    </p:spTree>
    <p:extLst>
      <p:ext uri="{BB962C8B-B14F-4D97-AF65-F5344CB8AC3E}">
        <p14:creationId xmlns:p14="http://schemas.microsoft.com/office/powerpoint/2010/main" val="1024787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14400"/>
            <a:ext cx="2743200" cy="990600"/>
          </a:xfrm>
        </p:spPr>
        <p:txBody>
          <a:bodyPr/>
          <a:lstStyle/>
          <a:p>
            <a:pPr algn="ctr"/>
            <a:r>
              <a:rPr lang="en-US" sz="3600" dirty="0" smtClean="0">
                <a:latin typeface="Times New Roman" panose="02020603050405020304" pitchFamily="18" charset="0"/>
                <a:cs typeface="Times New Roman" panose="02020603050405020304" pitchFamily="18" charset="0"/>
              </a:rPr>
              <a:t>Introduction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sz="2400" dirty="0" smtClean="0"/>
              <a:t>Offensive security tool is a proactive approach applied by system administrators to protect computer systems. </a:t>
            </a:r>
          </a:p>
          <a:p>
            <a:r>
              <a:rPr lang="en-US" sz="2400" dirty="0" smtClean="0"/>
              <a:t>The security administrators assess system weaknesses and vulnerabilities using offensive security tool.</a:t>
            </a:r>
          </a:p>
          <a:p>
            <a:r>
              <a:rPr lang="en-US" sz="2400" dirty="0" smtClean="0"/>
              <a:t>The offensive security tools can as well be used to understand system capabilities against cyber attacks</a:t>
            </a:r>
          </a:p>
          <a:p>
            <a:r>
              <a:rPr lang="en-US" sz="2400" dirty="0" smtClean="0"/>
              <a:t>Through offensive security tool, systems can identify incidents of attacks and retaliate in defense. </a:t>
            </a:r>
          </a:p>
          <a:p>
            <a:endParaRPr lang="en-US" dirty="0" smtClean="0"/>
          </a:p>
          <a:p>
            <a:endParaRPr lang="en-US" sz="2400"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003323"/>
            <a:ext cx="2743200" cy="4397477"/>
          </a:xfrm>
          <a:prstGeom prst="rect">
            <a:avLst/>
          </a:prstGeom>
        </p:spPr>
      </p:pic>
    </p:spTree>
    <p:extLst>
      <p:ext uri="{BB962C8B-B14F-4D97-AF65-F5344CB8AC3E}">
        <p14:creationId xmlns:p14="http://schemas.microsoft.com/office/powerpoint/2010/main" val="3186218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Examples of Offensive security tool</a:t>
            </a:r>
            <a:endParaRPr lang="en-US" dirty="0"/>
          </a:p>
        </p:txBody>
      </p:sp>
      <p:sp>
        <p:nvSpPr>
          <p:cNvPr id="6" name="Content Placeholder 5"/>
          <p:cNvSpPr>
            <a:spLocks noGrp="1"/>
          </p:cNvSpPr>
          <p:nvPr>
            <p:ph sz="half" idx="1"/>
          </p:nvPr>
        </p:nvSpPr>
        <p:spPr/>
        <p:txBody>
          <a:bodyPr/>
          <a:lstStyle/>
          <a:p>
            <a:pPr marL="0" indent="0">
              <a:buNone/>
            </a:pPr>
            <a:r>
              <a:rPr lang="en-US" dirty="0" smtClean="0"/>
              <a:t>Some of the offensive security tools include</a:t>
            </a:r>
          </a:p>
          <a:p>
            <a:r>
              <a:rPr lang="en-US" dirty="0" err="1" smtClean="0"/>
              <a:t>Metasploit</a:t>
            </a:r>
            <a:r>
              <a:rPr lang="en-US" dirty="0" smtClean="0"/>
              <a:t> framework</a:t>
            </a:r>
          </a:p>
          <a:p>
            <a:r>
              <a:rPr lang="en-US" dirty="0" smtClean="0"/>
              <a:t>Ettercap</a:t>
            </a:r>
          </a:p>
          <a:p>
            <a:r>
              <a:rPr lang="en-US" dirty="0" err="1" smtClean="0"/>
              <a:t>SSLStrip</a:t>
            </a:r>
            <a:endParaRPr lang="en-US" dirty="0" smtClean="0"/>
          </a:p>
          <a:p>
            <a:r>
              <a:rPr lang="en-US" dirty="0" smtClean="0"/>
              <a:t>Tor Network</a:t>
            </a:r>
          </a:p>
          <a:p>
            <a:r>
              <a:rPr lang="en-US" dirty="0" smtClean="0"/>
              <a:t>Social Engineer Toolkit</a:t>
            </a:r>
          </a:p>
          <a:p>
            <a:r>
              <a:rPr lang="en-US" dirty="0" err="1" smtClean="0"/>
              <a:t>SQLmap</a:t>
            </a:r>
            <a:endParaRPr lang="en-US" dirty="0" smtClean="0"/>
          </a:p>
          <a:p>
            <a:r>
              <a:rPr lang="en-US" dirty="0" err="1" smtClean="0"/>
              <a:t>Aircrack</a:t>
            </a:r>
            <a:r>
              <a:rPr lang="en-US" dirty="0" smtClean="0"/>
              <a:t>-NG</a:t>
            </a:r>
          </a:p>
          <a:p>
            <a:r>
              <a:rPr lang="en-US" dirty="0" smtClean="0"/>
              <a:t>Cain and Abel</a:t>
            </a:r>
          </a:p>
          <a:p>
            <a:endParaRPr lang="en-US" dirty="0" smtClean="0"/>
          </a:p>
          <a:p>
            <a:endParaRPr lang="en-US" dirty="0"/>
          </a:p>
        </p:txBody>
      </p:sp>
      <p:pic>
        <p:nvPicPr>
          <p:cNvPr id="3" name="Content Placeholder 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76800" y="1371601"/>
            <a:ext cx="4114799" cy="5029200"/>
          </a:xfrm>
        </p:spPr>
      </p:pic>
    </p:spTree>
    <p:extLst>
      <p:ext uri="{BB962C8B-B14F-4D97-AF65-F5344CB8AC3E}">
        <p14:creationId xmlns:p14="http://schemas.microsoft.com/office/powerpoint/2010/main" val="2423554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Metasploit</a:t>
            </a:r>
            <a:r>
              <a:rPr lang="en-US" dirty="0" smtClean="0"/>
              <a:t> Framework</a:t>
            </a:r>
            <a:endParaRPr lang="en-US" dirty="0"/>
          </a:p>
        </p:txBody>
      </p:sp>
      <p:sp>
        <p:nvSpPr>
          <p:cNvPr id="3" name="Content Placeholder 2"/>
          <p:cNvSpPr>
            <a:spLocks noGrp="1"/>
          </p:cNvSpPr>
          <p:nvPr>
            <p:ph sz="quarter" idx="1"/>
          </p:nvPr>
        </p:nvSpPr>
        <p:spPr/>
        <p:txBody>
          <a:bodyPr/>
          <a:lstStyle/>
          <a:p>
            <a:r>
              <a:rPr lang="en-US" sz="2800" dirty="0" smtClean="0"/>
              <a:t>This is a security tool created by H.D Moore in 2003 as a portable network.</a:t>
            </a:r>
          </a:p>
          <a:p>
            <a:r>
              <a:rPr lang="en-US" sz="2800" dirty="0" smtClean="0"/>
              <a:t>It is an open source security tool used for development and testing of a system.</a:t>
            </a:r>
          </a:p>
          <a:p>
            <a:r>
              <a:rPr lang="en-US" sz="2800" dirty="0" smtClean="0"/>
              <a:t>System administrators use </a:t>
            </a:r>
            <a:r>
              <a:rPr lang="en-US" sz="2800" dirty="0" err="1" smtClean="0"/>
              <a:t>metasploit</a:t>
            </a:r>
            <a:r>
              <a:rPr lang="en-US" sz="2800" dirty="0" smtClean="0"/>
              <a:t> for unified vulnerability and management solutions</a:t>
            </a:r>
          </a:p>
          <a:p>
            <a:r>
              <a:rPr lang="en-US" sz="2800" dirty="0" err="1" smtClean="0"/>
              <a:t>Metasploits</a:t>
            </a:r>
            <a:r>
              <a:rPr lang="en-US" sz="2800" dirty="0" smtClean="0"/>
              <a:t> too can be used to break into remote systems as a way of testing their vulnerabilities</a:t>
            </a:r>
            <a:r>
              <a:rPr lang="en-US" dirty="0" smtClean="0"/>
              <a:t>. </a:t>
            </a: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334000"/>
            <a:ext cx="8839200" cy="1057444"/>
          </a:xfrm>
          <a:prstGeom prst="rect">
            <a:avLst/>
          </a:prstGeom>
        </p:spPr>
      </p:pic>
    </p:spTree>
    <p:extLst>
      <p:ext uri="{BB962C8B-B14F-4D97-AF65-F5344CB8AC3E}">
        <p14:creationId xmlns:p14="http://schemas.microsoft.com/office/powerpoint/2010/main" val="2814215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a:t>
            </a:r>
            <a:r>
              <a:rPr lang="en-US" dirty="0" err="1" smtClean="0"/>
              <a:t>Metasploit</a:t>
            </a:r>
            <a:r>
              <a:rPr lang="en-US" dirty="0" smtClean="0"/>
              <a:t> framework do?</a:t>
            </a:r>
            <a:endParaRPr lang="en-US" dirty="0"/>
          </a:p>
        </p:txBody>
      </p:sp>
      <p:sp>
        <p:nvSpPr>
          <p:cNvPr id="3" name="Content Placeholder 2"/>
          <p:cNvSpPr>
            <a:spLocks noGrp="1"/>
          </p:cNvSpPr>
          <p:nvPr>
            <p:ph sz="half" idx="1"/>
          </p:nvPr>
        </p:nvSpPr>
        <p:spPr>
          <a:xfrm>
            <a:off x="4724400" y="1600200"/>
            <a:ext cx="3886200" cy="4681728"/>
          </a:xfrm>
        </p:spPr>
        <p:txBody>
          <a:bodyPr>
            <a:normAutofit fontScale="85000" lnSpcReduction="20000"/>
          </a:bodyPr>
          <a:lstStyle/>
          <a:p>
            <a:r>
              <a:rPr lang="en-US" dirty="0" smtClean="0"/>
              <a:t>System administrators use </a:t>
            </a:r>
            <a:r>
              <a:rPr lang="en-US" dirty="0" err="1" smtClean="0"/>
              <a:t>metasploit</a:t>
            </a:r>
            <a:r>
              <a:rPr lang="en-US" dirty="0" smtClean="0"/>
              <a:t> to research security vulnerabilities of a system</a:t>
            </a:r>
          </a:p>
          <a:p>
            <a:r>
              <a:rPr lang="en-US" dirty="0" smtClean="0"/>
              <a:t>It also helps to develop a code that identifies and documents security risk for a network and how it should be addressed.</a:t>
            </a:r>
          </a:p>
          <a:p>
            <a:r>
              <a:rPr lang="en-US" dirty="0" err="1" smtClean="0"/>
              <a:t>Metasploit</a:t>
            </a:r>
            <a:r>
              <a:rPr lang="en-US" dirty="0" smtClean="0"/>
              <a:t> offensive security tool exploits both server and client based attacks in a system</a:t>
            </a:r>
          </a:p>
          <a:p>
            <a:r>
              <a:rPr lang="en-US" dirty="0" smtClean="0"/>
              <a:t>It is appropriate tool for breaking into a network or a computer system.</a:t>
            </a:r>
          </a:p>
          <a:p>
            <a:endParaRPr lang="en-US" dirty="0"/>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52400" y="1371600"/>
            <a:ext cx="4114800" cy="5029200"/>
          </a:xfrm>
        </p:spPr>
      </p:pic>
    </p:spTree>
    <p:extLst>
      <p:ext uri="{BB962C8B-B14F-4D97-AF65-F5344CB8AC3E}">
        <p14:creationId xmlns:p14="http://schemas.microsoft.com/office/powerpoint/2010/main" val="2724011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a:t>
            </a:r>
            <a:r>
              <a:rPr lang="en-US" dirty="0" err="1" smtClean="0"/>
              <a:t>metasploit</a:t>
            </a:r>
            <a:r>
              <a:rPr lang="en-US" dirty="0" smtClean="0"/>
              <a:t> framework do?..</a:t>
            </a:r>
            <a:r>
              <a:rPr lang="en-US" dirty="0" err="1" smtClean="0"/>
              <a:t>cont</a:t>
            </a:r>
            <a:endParaRPr lang="en-US" dirty="0"/>
          </a:p>
        </p:txBody>
      </p:sp>
      <p:sp>
        <p:nvSpPr>
          <p:cNvPr id="3" name="Content Placeholder 2"/>
          <p:cNvSpPr>
            <a:spLocks noGrp="1"/>
          </p:cNvSpPr>
          <p:nvPr>
            <p:ph sz="quarter" idx="1"/>
          </p:nvPr>
        </p:nvSpPr>
        <p:spPr/>
        <p:txBody>
          <a:bodyPr/>
          <a:lstStyle/>
          <a:p>
            <a:r>
              <a:rPr lang="en-US" dirty="0" smtClean="0"/>
              <a:t>It offers software penetration testing for a system</a:t>
            </a:r>
          </a:p>
          <a:p>
            <a:r>
              <a:rPr lang="en-US" dirty="0" smtClean="0"/>
              <a:t>It is also a tool that offers provision for automating the comparison of program vulnerability</a:t>
            </a:r>
          </a:p>
          <a:p>
            <a:r>
              <a:rPr lang="en-US" dirty="0" smtClean="0"/>
              <a:t>In addition to identifying network vulnerability, it repairs it and provide with the patched version.</a:t>
            </a:r>
          </a:p>
          <a:p>
            <a:r>
              <a:rPr lang="en-US" dirty="0" smtClean="0"/>
              <a:t>Network administrators also use this offensive security tool to create a payload database which as a result allows pen tester to mix and match exploit code.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144" y="5562600"/>
            <a:ext cx="8840456" cy="890818"/>
          </a:xfrm>
          <a:prstGeom prst="rect">
            <a:avLst/>
          </a:prstGeom>
        </p:spPr>
      </p:pic>
    </p:spTree>
    <p:extLst>
      <p:ext uri="{BB962C8B-B14F-4D97-AF65-F5344CB8AC3E}">
        <p14:creationId xmlns:p14="http://schemas.microsoft.com/office/powerpoint/2010/main" val="3825203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you attacking?</a:t>
            </a:r>
            <a:endParaRPr lang="en-US" dirty="0"/>
          </a:p>
        </p:txBody>
      </p:sp>
      <p:sp>
        <p:nvSpPr>
          <p:cNvPr id="3" name="Content Placeholder 2"/>
          <p:cNvSpPr>
            <a:spLocks noGrp="1"/>
          </p:cNvSpPr>
          <p:nvPr>
            <p:ph sz="half" idx="1"/>
          </p:nvPr>
        </p:nvSpPr>
        <p:spPr/>
        <p:txBody>
          <a:bodyPr>
            <a:normAutofit fontScale="92500" lnSpcReduction="20000"/>
          </a:bodyPr>
          <a:lstStyle/>
          <a:p>
            <a:r>
              <a:rPr lang="en-US" dirty="0" err="1" smtClean="0"/>
              <a:t>Metasploit</a:t>
            </a:r>
            <a:r>
              <a:rPr lang="en-US" dirty="0" smtClean="0"/>
              <a:t> is used for attacking or hacking network security</a:t>
            </a:r>
          </a:p>
          <a:p>
            <a:r>
              <a:rPr lang="en-US" dirty="0" smtClean="0"/>
              <a:t>It is also used to hack into computer networks with an aim of cyber exploitation</a:t>
            </a:r>
          </a:p>
          <a:p>
            <a:r>
              <a:rPr lang="en-US" dirty="0" smtClean="0"/>
              <a:t>System administrators can hack into operating systems when developing new exploits using </a:t>
            </a:r>
            <a:r>
              <a:rPr lang="en-US" dirty="0" err="1" smtClean="0"/>
              <a:t>Metasploits</a:t>
            </a:r>
            <a:endParaRPr lang="en-US" dirty="0" smtClean="0"/>
          </a:p>
          <a:p>
            <a:r>
              <a:rPr lang="en-US" dirty="0" smtClean="0"/>
              <a:t>Finally, </a:t>
            </a:r>
            <a:r>
              <a:rPr lang="en-US" dirty="0" err="1" smtClean="0"/>
              <a:t>metasploits</a:t>
            </a:r>
            <a:r>
              <a:rPr lang="en-US" dirty="0" smtClean="0"/>
              <a:t> can be used to attack applications to establish and identify unknown vulnerabilities.</a:t>
            </a:r>
            <a:endParaRPr lang="en-US" dirty="0"/>
          </a:p>
        </p:txBody>
      </p:sp>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76800" y="1371600"/>
            <a:ext cx="4114800" cy="5029199"/>
          </a:xfrm>
        </p:spPr>
      </p:pic>
    </p:spTree>
    <p:extLst>
      <p:ext uri="{BB962C8B-B14F-4D97-AF65-F5344CB8AC3E}">
        <p14:creationId xmlns:p14="http://schemas.microsoft.com/office/powerpoint/2010/main" val="1133317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can you use it?</a:t>
            </a:r>
            <a:endParaRPr lang="en-US" dirty="0"/>
          </a:p>
        </p:txBody>
      </p:sp>
      <p:sp>
        <p:nvSpPr>
          <p:cNvPr id="3" name="Content Placeholder 2"/>
          <p:cNvSpPr>
            <a:spLocks noGrp="1"/>
          </p:cNvSpPr>
          <p:nvPr>
            <p:ph sz="quarter" idx="1"/>
          </p:nvPr>
        </p:nvSpPr>
        <p:spPr/>
        <p:txBody>
          <a:bodyPr/>
          <a:lstStyle/>
          <a:p>
            <a:r>
              <a:rPr lang="en-US" dirty="0" err="1" smtClean="0"/>
              <a:t>Metasploits</a:t>
            </a:r>
            <a:r>
              <a:rPr lang="en-US" dirty="0" smtClean="0"/>
              <a:t> can be used by system administrators to test system vulnerability</a:t>
            </a:r>
          </a:p>
          <a:p>
            <a:r>
              <a:rPr lang="en-US" dirty="0" smtClean="0"/>
              <a:t>It can also be used when creating a system security tool</a:t>
            </a:r>
          </a:p>
          <a:p>
            <a:r>
              <a:rPr lang="en-US" dirty="0" smtClean="0"/>
              <a:t>Cyber security analysts use </a:t>
            </a:r>
            <a:r>
              <a:rPr lang="en-US" dirty="0" err="1" smtClean="0"/>
              <a:t>metasploits</a:t>
            </a:r>
            <a:r>
              <a:rPr lang="en-US" dirty="0" smtClean="0"/>
              <a:t> to penetrate into systems and execute exploits</a:t>
            </a:r>
          </a:p>
          <a:p>
            <a:r>
              <a:rPr lang="en-US" dirty="0" smtClean="0"/>
              <a:t>The frame work can be used when repairing and patching system security.</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257800"/>
            <a:ext cx="8839200" cy="1181371"/>
          </a:xfrm>
          <a:prstGeom prst="rect">
            <a:avLst/>
          </a:prstGeom>
        </p:spPr>
      </p:pic>
    </p:spTree>
    <p:extLst>
      <p:ext uri="{BB962C8B-B14F-4D97-AF65-F5344CB8AC3E}">
        <p14:creationId xmlns:p14="http://schemas.microsoft.com/office/powerpoint/2010/main" val="1709160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you use it?</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Choosing and configuring an exploit which is a code that enters to a targeted system</a:t>
            </a:r>
          </a:p>
          <a:p>
            <a:r>
              <a:rPr lang="en-US" dirty="0" smtClean="0"/>
              <a:t>Optionally check whether the intended target system is susceptible to the configured exploit</a:t>
            </a:r>
          </a:p>
          <a:p>
            <a:r>
              <a:rPr lang="en-US" dirty="0" smtClean="0"/>
              <a:t>Choose and configure the payload upon the successful entry of the exploit</a:t>
            </a:r>
          </a:p>
          <a:p>
            <a:r>
              <a:rPr lang="en-US" dirty="0" smtClean="0"/>
              <a:t>Choosing the encoding technique such that the hexadecimal opcodes are removed from the payload</a:t>
            </a:r>
          </a:p>
          <a:p>
            <a:r>
              <a:rPr lang="en-US" dirty="0" smtClean="0"/>
              <a:t>Executing the exploit</a:t>
            </a: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76800" y="1371600"/>
            <a:ext cx="4114800" cy="5029200"/>
          </a:xfrm>
        </p:spPr>
      </p:pic>
    </p:spTree>
    <p:extLst>
      <p:ext uri="{BB962C8B-B14F-4D97-AF65-F5344CB8AC3E}">
        <p14:creationId xmlns:p14="http://schemas.microsoft.com/office/powerpoint/2010/main" val="1907248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you use it?..</a:t>
            </a:r>
            <a:r>
              <a:rPr lang="en-US" dirty="0" err="1" smtClean="0"/>
              <a:t>cont</a:t>
            </a:r>
            <a:r>
              <a:rPr lang="en-US" dirty="0" smtClean="0"/>
              <a:t>..</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err="1" smtClean="0"/>
              <a:t>Metasploits</a:t>
            </a:r>
            <a:r>
              <a:rPr lang="en-US" dirty="0" smtClean="0"/>
              <a:t> offers an advantage to the hackers, exploit writers and payload writer when facilitating an attack</a:t>
            </a:r>
          </a:p>
          <a:p>
            <a:r>
              <a:rPr lang="en-US" dirty="0" err="1" smtClean="0"/>
              <a:t>Metasploits</a:t>
            </a:r>
            <a:r>
              <a:rPr lang="en-US" dirty="0" smtClean="0"/>
              <a:t> can run on Linux, windows and OS X when facilitating an attack</a:t>
            </a:r>
          </a:p>
          <a:p>
            <a:r>
              <a:rPr lang="en-US" dirty="0" smtClean="0"/>
              <a:t> For the attack to be </a:t>
            </a:r>
            <a:r>
              <a:rPr lang="en-US" dirty="0" err="1" smtClean="0"/>
              <a:t>succesful</a:t>
            </a:r>
            <a:r>
              <a:rPr lang="en-US" dirty="0" smtClean="0"/>
              <a:t>, operating system version information is needed as well as the installed network services.</a:t>
            </a:r>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76800" y="1371600"/>
            <a:ext cx="4114800" cy="5029199"/>
          </a:xfrm>
        </p:spPr>
      </p:pic>
    </p:spTree>
    <p:extLst>
      <p:ext uri="{BB962C8B-B14F-4D97-AF65-F5344CB8AC3E}">
        <p14:creationId xmlns:p14="http://schemas.microsoft.com/office/powerpoint/2010/main" val="684169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defend against </a:t>
            </a:r>
            <a:r>
              <a:rPr lang="en-US" dirty="0" err="1" smtClean="0"/>
              <a:t>metasploits</a:t>
            </a:r>
            <a:r>
              <a:rPr lang="en-US" dirty="0" smtClean="0"/>
              <a:t>?</a:t>
            </a:r>
            <a:endParaRPr lang="en-US" dirty="0"/>
          </a:p>
        </p:txBody>
      </p:sp>
      <p:sp>
        <p:nvSpPr>
          <p:cNvPr id="3" name="Content Placeholder 2"/>
          <p:cNvSpPr>
            <a:spLocks noGrp="1"/>
          </p:cNvSpPr>
          <p:nvPr>
            <p:ph sz="quarter" idx="1"/>
          </p:nvPr>
        </p:nvSpPr>
        <p:spPr>
          <a:xfrm>
            <a:off x="301752" y="1527048"/>
            <a:ext cx="8503920" cy="2968752"/>
          </a:xfrm>
        </p:spPr>
        <p:txBody>
          <a:bodyPr>
            <a:normAutofit lnSpcReduction="10000"/>
          </a:bodyPr>
          <a:lstStyle/>
          <a:p>
            <a:r>
              <a:rPr lang="en-US" dirty="0" smtClean="0"/>
              <a:t>To defend against </a:t>
            </a:r>
            <a:r>
              <a:rPr lang="en-US" dirty="0" err="1" smtClean="0"/>
              <a:t>metasploit</a:t>
            </a:r>
            <a:r>
              <a:rPr lang="en-US" dirty="0" smtClean="0"/>
              <a:t> you need to keep all software updated and with latest security patches</a:t>
            </a:r>
          </a:p>
          <a:p>
            <a:r>
              <a:rPr lang="en-US" dirty="0" smtClean="0"/>
              <a:t>You also need to use strong passwords on all the systems</a:t>
            </a:r>
          </a:p>
          <a:p>
            <a:r>
              <a:rPr lang="en-US" dirty="0" smtClean="0"/>
              <a:t>Ensure that you deploy services with secure configurations</a:t>
            </a:r>
          </a:p>
          <a:p>
            <a:pPr marL="0" indent="0">
              <a:buNone/>
            </a:pP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4267200"/>
            <a:ext cx="8839200" cy="2095771"/>
          </a:xfrm>
          <a:prstGeom prst="rect">
            <a:avLst/>
          </a:prstGeom>
        </p:spPr>
      </p:pic>
    </p:spTree>
    <p:extLst>
      <p:ext uri="{BB962C8B-B14F-4D97-AF65-F5344CB8AC3E}">
        <p14:creationId xmlns:p14="http://schemas.microsoft.com/office/powerpoint/2010/main" val="1403549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conclusion</a:t>
            </a:r>
            <a:endParaRPr lang="en-US" dirty="0"/>
          </a:p>
        </p:txBody>
      </p:sp>
      <p:sp>
        <p:nvSpPr>
          <p:cNvPr id="3" name="Content Placeholder 2"/>
          <p:cNvSpPr>
            <a:spLocks noGrp="1"/>
          </p:cNvSpPr>
          <p:nvPr>
            <p:ph sz="quarter" idx="1"/>
          </p:nvPr>
        </p:nvSpPr>
        <p:spPr>
          <a:xfrm>
            <a:off x="301752" y="1527048"/>
            <a:ext cx="8503920" cy="2816352"/>
          </a:xfrm>
        </p:spPr>
        <p:txBody>
          <a:bodyPr/>
          <a:lstStyle/>
          <a:p>
            <a:r>
              <a:rPr lang="en-US" dirty="0" err="1" smtClean="0"/>
              <a:t>Metasploit</a:t>
            </a:r>
            <a:r>
              <a:rPr lang="en-US" dirty="0" smtClean="0"/>
              <a:t> framework not only provides a platform for exploits development but also launching exploits in real world applications.</a:t>
            </a:r>
          </a:p>
          <a:p>
            <a:r>
              <a:rPr lang="en-US" dirty="0" smtClean="0"/>
              <a:t>If not used professionally it can cause real damage to systems hence creating additional problems which can easily paralyze business operations.</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4343400"/>
            <a:ext cx="8839200" cy="2086490"/>
          </a:xfrm>
          <a:prstGeom prst="rect">
            <a:avLst/>
          </a:prstGeom>
        </p:spPr>
      </p:pic>
    </p:spTree>
    <p:extLst>
      <p:ext uri="{BB962C8B-B14F-4D97-AF65-F5344CB8AC3E}">
        <p14:creationId xmlns:p14="http://schemas.microsoft.com/office/powerpoint/2010/main" val="3459048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a:xfrm>
            <a:off x="301752" y="1527048"/>
            <a:ext cx="8503920" cy="3121152"/>
          </a:xfrm>
        </p:spPr>
        <p:txBody>
          <a:bodyPr>
            <a:normAutofit lnSpcReduction="10000"/>
          </a:bodyPr>
          <a:lstStyle/>
          <a:p>
            <a:r>
              <a:rPr lang="en-US" dirty="0" smtClean="0"/>
              <a:t>Baloch</a:t>
            </a:r>
            <a:r>
              <a:rPr lang="en-US" dirty="0"/>
              <a:t>, R. (2017). </a:t>
            </a:r>
            <a:r>
              <a:rPr lang="en-US" i="1" dirty="0"/>
              <a:t>Ethical Hacking and Penetration Testing Guide.</a:t>
            </a:r>
            <a:r>
              <a:rPr lang="en-US" dirty="0"/>
              <a:t> New York: Taylor &amp; Francis.</a:t>
            </a:r>
          </a:p>
          <a:p>
            <a:r>
              <a:rPr lang="en-US" dirty="0" err="1"/>
              <a:t>Engebretson</a:t>
            </a:r>
            <a:r>
              <a:rPr lang="en-US" dirty="0"/>
              <a:t>, P. (2013). </a:t>
            </a:r>
            <a:r>
              <a:rPr lang="en-US" i="1" dirty="0"/>
              <a:t>The Basics of Hacking and Penetration Testing: Ethical Hacking .</a:t>
            </a:r>
            <a:r>
              <a:rPr lang="en-US" dirty="0"/>
              <a:t> New York: Elsevier.</a:t>
            </a:r>
          </a:p>
          <a:p>
            <a:r>
              <a:rPr lang="en-US" dirty="0"/>
              <a:t>Kennedy, D. (2011). </a:t>
            </a:r>
            <a:r>
              <a:rPr lang="en-US" i="1" dirty="0" err="1"/>
              <a:t>Metasploit</a:t>
            </a:r>
            <a:r>
              <a:rPr lang="en-US" i="1" dirty="0"/>
              <a:t>: The Penetration Tester's Guide.</a:t>
            </a:r>
            <a:r>
              <a:rPr lang="en-US" dirty="0"/>
              <a:t> San Francisco: William </a:t>
            </a:r>
            <a:r>
              <a:rPr lang="en-US" dirty="0" err="1"/>
              <a:t>Palock</a:t>
            </a:r>
            <a:r>
              <a:rPr lang="en-US" dirty="0"/>
              <a:t>.</a:t>
            </a:r>
          </a:p>
          <a:p>
            <a:pPr marL="0" indent="0">
              <a:buNone/>
            </a:pPr>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4648200"/>
            <a:ext cx="8839200" cy="1721060"/>
          </a:xfrm>
          <a:prstGeom prst="rect">
            <a:avLst/>
          </a:prstGeom>
        </p:spPr>
      </p:pic>
    </p:spTree>
    <p:extLst>
      <p:ext uri="{BB962C8B-B14F-4D97-AF65-F5344CB8AC3E}">
        <p14:creationId xmlns:p14="http://schemas.microsoft.com/office/powerpoint/2010/main" val="13510382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334</TotalTime>
  <Words>1453</Words>
  <Application>Microsoft Office PowerPoint</Application>
  <PresentationFormat>On-screen Show (4:3)</PresentationFormat>
  <Paragraphs>114</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Georgia</vt:lpstr>
      <vt:lpstr>Times New Roman</vt:lpstr>
      <vt:lpstr>Wingdings</vt:lpstr>
      <vt:lpstr>Wingdings 2</vt:lpstr>
      <vt:lpstr>Civic</vt:lpstr>
      <vt:lpstr>Offensive Security Tool</vt:lpstr>
      <vt:lpstr>Offensive security tool overview</vt:lpstr>
      <vt:lpstr>Introduction</vt:lpstr>
      <vt:lpstr>Examples of Offensive security tool</vt:lpstr>
      <vt:lpstr>Metasploit Framework</vt:lpstr>
      <vt:lpstr>What does Metasploit framework do?</vt:lpstr>
      <vt:lpstr>What does metasploit framework do?..cont</vt:lpstr>
      <vt:lpstr>What are you attacking?</vt:lpstr>
      <vt:lpstr>When can you use it?</vt:lpstr>
      <vt:lpstr>How do you use it?</vt:lpstr>
      <vt:lpstr>How do you use it?..cont..</vt:lpstr>
      <vt:lpstr>How to defend against metasploits?</vt:lpstr>
      <vt:lpstr>In 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Zack</dc:creator>
  <cp:lastModifiedBy>vinny</cp:lastModifiedBy>
  <cp:revision>68</cp:revision>
  <dcterms:created xsi:type="dcterms:W3CDTF">2018-12-17T11:06:47Z</dcterms:created>
  <dcterms:modified xsi:type="dcterms:W3CDTF">2018-12-17T20:19:36Z</dcterms:modified>
</cp:coreProperties>
</file>